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69" r:id="rId3"/>
    <p:sldId id="259" r:id="rId4"/>
    <p:sldId id="260" r:id="rId5"/>
    <p:sldId id="281" r:id="rId6"/>
    <p:sldId id="289" r:id="rId7"/>
    <p:sldId id="290" r:id="rId8"/>
    <p:sldId id="265" r:id="rId9"/>
    <p:sldId id="261" r:id="rId10"/>
    <p:sldId id="282" r:id="rId11"/>
    <p:sldId id="277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58" d="100"/>
          <a:sy n="58" d="100"/>
        </p:scale>
        <p:origin x="47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eefb7b4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04eefb7b4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" name="Google Shape;346;g104eefb7b4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sset 1.png" descr="Asset 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74288" y="-51154"/>
            <a:ext cx="25532576" cy="1376825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What is OGC?"/>
          <p:cNvSpPr txBox="1"/>
          <p:nvPr/>
        </p:nvSpPr>
        <p:spPr>
          <a:xfrm>
            <a:off x="9094174" y="1185025"/>
            <a:ext cx="97790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What is OGC?</a:t>
            </a:r>
          </a:p>
        </p:txBody>
      </p:sp>
      <p:sp>
        <p:nvSpPr>
          <p:cNvPr id="38" name="Rectangle"/>
          <p:cNvSpPr/>
          <p:nvPr/>
        </p:nvSpPr>
        <p:spPr>
          <a:xfrm>
            <a:off x="9094174" y="2810850"/>
            <a:ext cx="3569395" cy="1516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D5D5D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9" name="A hub for thought leadership, innovation, and standards for all things related to location"/>
          <p:cNvSpPr txBox="1"/>
          <p:nvPr/>
        </p:nvSpPr>
        <p:spPr>
          <a:xfrm>
            <a:off x="9126851" y="3398183"/>
            <a:ext cx="14265186" cy="1291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775969">
              <a:defRPr sz="4230" b="1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A hub for thought leadership, innovation, and standards for all things related to location</a:t>
            </a:r>
          </a:p>
        </p:txBody>
      </p:sp>
      <p:grpSp>
        <p:nvGrpSpPr>
          <p:cNvPr id="42" name="Group"/>
          <p:cNvGrpSpPr/>
          <p:nvPr/>
        </p:nvGrpSpPr>
        <p:grpSpPr>
          <a:xfrm>
            <a:off x="9139766" y="4959790"/>
            <a:ext cx="14941124" cy="2248450"/>
            <a:chOff x="0" y="0"/>
            <a:chExt cx="14941122" cy="2248448"/>
          </a:xfrm>
        </p:grpSpPr>
        <p:sp>
          <p:nvSpPr>
            <p:cNvPr id="40" name="Our Vision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825500">
                <a:defRPr sz="45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Our Vision</a:t>
              </a:r>
            </a:p>
          </p:txBody>
        </p:sp>
        <p:sp>
          <p:nvSpPr>
            <p:cNvPr id="41" name="Building the future of location with community and technology for the good of society"/>
            <p:cNvSpPr txBox="1"/>
            <p:nvPr/>
          </p:nvSpPr>
          <p:spPr>
            <a:xfrm>
              <a:off x="0" y="948007"/>
              <a:ext cx="9058358" cy="1300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lnSpc>
                  <a:spcPct val="140000"/>
                </a:lnSpc>
                <a:defRPr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Building the future of location with community and technology for the good of society</a:t>
              </a:r>
            </a:p>
          </p:txBody>
        </p:sp>
      </p:grpSp>
      <p:grpSp>
        <p:nvGrpSpPr>
          <p:cNvPr id="45" name="Group"/>
          <p:cNvGrpSpPr/>
          <p:nvPr/>
        </p:nvGrpSpPr>
        <p:grpSpPr>
          <a:xfrm>
            <a:off x="9126851" y="7607434"/>
            <a:ext cx="14941123" cy="2248449"/>
            <a:chOff x="0" y="0"/>
            <a:chExt cx="14941122" cy="2248448"/>
          </a:xfrm>
        </p:grpSpPr>
        <p:sp>
          <p:nvSpPr>
            <p:cNvPr id="43" name="Our Mission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825500">
                <a:defRPr sz="45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Our Mission</a:t>
              </a:r>
            </a:p>
          </p:txBody>
        </p:sp>
        <p:sp>
          <p:nvSpPr>
            <p:cNvPr id="44" name="Make location information Findable, Accessible, Interoperable, and Reusable (FAIR)"/>
            <p:cNvSpPr txBox="1"/>
            <p:nvPr/>
          </p:nvSpPr>
          <p:spPr>
            <a:xfrm>
              <a:off x="0" y="948007"/>
              <a:ext cx="10981607" cy="1300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lnSpc>
                  <a:spcPct val="140000"/>
                </a:lnSpc>
                <a:defRPr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Make location information Findable, Accessible, Interoperable, and Reusable (FAIR)</a:t>
              </a:r>
            </a:p>
          </p:txBody>
        </p:sp>
      </p:grpSp>
      <p:grpSp>
        <p:nvGrpSpPr>
          <p:cNvPr id="48" name="Group"/>
          <p:cNvGrpSpPr/>
          <p:nvPr/>
        </p:nvGrpSpPr>
        <p:grpSpPr>
          <a:xfrm>
            <a:off x="9113935" y="10263567"/>
            <a:ext cx="14941123" cy="2231471"/>
            <a:chOff x="0" y="0"/>
            <a:chExt cx="14941122" cy="2231469"/>
          </a:xfrm>
        </p:grpSpPr>
        <p:sp>
          <p:nvSpPr>
            <p:cNvPr id="46" name="Our Approach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rmAutofit/>
            </a:bodyPr>
            <a:lstStyle>
              <a:lvl1pPr algn="l" defTabSz="825500">
                <a:defRPr sz="4500" b="1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Our Approach </a:t>
              </a:r>
            </a:p>
          </p:txBody>
        </p:sp>
        <p:sp>
          <p:nvSpPr>
            <p:cNvPr id="47" name="A proven collaborative and agile process combining consensus-based standards, innovation project, and partnership building"/>
            <p:cNvSpPr txBox="1"/>
            <p:nvPr/>
          </p:nvSpPr>
          <p:spPr>
            <a:xfrm>
              <a:off x="0" y="931028"/>
              <a:ext cx="14424763" cy="1300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 defTabSz="457200">
                <a:lnSpc>
                  <a:spcPct val="140000"/>
                </a:lnSpc>
                <a:defRPr sz="35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</a:lstStyle>
            <a:p>
              <a:r>
                <a:t>A proven collaborative and agile process combining consensus-based standards, innovation project, and partnership building</a:t>
              </a:r>
            </a:p>
          </p:txBody>
        </p:sp>
      </p:grpSp>
      <p:sp>
        <p:nvSpPr>
          <p:cNvPr id="49" name="Hot-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-8255127" y="1432795"/>
            <a:ext cx="16892992" cy="112437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emb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3D Mark.png" descr="3D Mark.png"/>
          <p:cNvPicPr>
            <a:picLocks noChangeAspect="1"/>
          </p:cNvPicPr>
          <p:nvPr/>
        </p:nvPicPr>
        <p:blipFill>
          <a:blip r:embed="rId2" cstate="screen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245" y="856308"/>
            <a:ext cx="8991949" cy="8991949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Who Are Our Members?"/>
          <p:cNvSpPr txBox="1"/>
          <p:nvPr/>
        </p:nvSpPr>
        <p:spPr>
          <a:xfrm>
            <a:off x="9353429" y="667847"/>
            <a:ext cx="12970593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algn="l">
              <a:lnSpc>
                <a:spcPct val="80000"/>
              </a:lnSpc>
              <a:defRPr sz="8500" b="1" spc="-170">
                <a:solidFill>
                  <a:srgbClr val="00B1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Who Are Our Members?</a:t>
            </a:r>
          </a:p>
        </p:txBody>
      </p:sp>
      <p:sp>
        <p:nvSpPr>
          <p:cNvPr id="59" name="Rectangle"/>
          <p:cNvSpPr/>
          <p:nvPr/>
        </p:nvSpPr>
        <p:spPr>
          <a:xfrm>
            <a:off x="9353429" y="2293671"/>
            <a:ext cx="3569395" cy="151694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60" name="Commercial"/>
          <p:cNvSpPr txBox="1"/>
          <p:nvPr/>
        </p:nvSpPr>
        <p:spPr>
          <a:xfrm>
            <a:off x="9268394" y="3052378"/>
            <a:ext cx="9779001" cy="766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Commercial</a:t>
            </a:r>
          </a:p>
        </p:txBody>
      </p:sp>
      <p:sp>
        <p:nvSpPr>
          <p:cNvPr id="61" name="Business Development…"/>
          <p:cNvSpPr txBox="1"/>
          <p:nvPr/>
        </p:nvSpPr>
        <p:spPr>
          <a:xfrm>
            <a:off x="9268394" y="4124597"/>
            <a:ext cx="7148976" cy="130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Business Development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Competitive Technical Advantage</a:t>
            </a:r>
          </a:p>
        </p:txBody>
      </p:sp>
      <p:sp>
        <p:nvSpPr>
          <p:cNvPr id="62" name="Government"/>
          <p:cNvSpPr txBox="1"/>
          <p:nvPr/>
        </p:nvSpPr>
        <p:spPr>
          <a:xfrm>
            <a:off x="9268394" y="6259315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Government</a:t>
            </a:r>
          </a:p>
        </p:txBody>
      </p:sp>
      <p:sp>
        <p:nvSpPr>
          <p:cNvPr id="63" name="Research &amp; Academia"/>
          <p:cNvSpPr txBox="1"/>
          <p:nvPr/>
        </p:nvSpPr>
        <p:spPr>
          <a:xfrm>
            <a:off x="9235950" y="9848257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Research &amp; Academia</a:t>
            </a:r>
          </a:p>
        </p:txBody>
      </p:sp>
      <p:sp>
        <p:nvSpPr>
          <p:cNvPr id="64" name="Global: Brand Exposure…"/>
          <p:cNvSpPr txBox="1"/>
          <p:nvPr/>
        </p:nvSpPr>
        <p:spPr>
          <a:xfrm>
            <a:off x="16282947" y="4124597"/>
            <a:ext cx="6158324" cy="130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Global: Brand Exposure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Funding for Innovation</a:t>
            </a:r>
          </a:p>
        </p:txBody>
      </p:sp>
      <p:sp>
        <p:nvSpPr>
          <p:cNvPr id="65" name="Innovation &amp; Market Support…"/>
          <p:cNvSpPr txBox="1"/>
          <p:nvPr/>
        </p:nvSpPr>
        <p:spPr>
          <a:xfrm>
            <a:off x="9268394" y="7216378"/>
            <a:ext cx="7148976" cy="200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Innovation &amp; Market Support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Trusted Advice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Support &amp; Certification</a:t>
            </a:r>
          </a:p>
        </p:txBody>
      </p:sp>
      <p:sp>
        <p:nvSpPr>
          <p:cNvPr id="66" name="International Partnerships…"/>
          <p:cNvSpPr txBox="1"/>
          <p:nvPr/>
        </p:nvSpPr>
        <p:spPr>
          <a:xfrm>
            <a:off x="16371978" y="7216378"/>
            <a:ext cx="8694010" cy="1300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International Partnerships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Operational Policy</a:t>
            </a:r>
          </a:p>
        </p:txBody>
      </p:sp>
      <p:sp>
        <p:nvSpPr>
          <p:cNvPr id="67" name="Applied Research Partners…"/>
          <p:cNvSpPr txBox="1"/>
          <p:nvPr/>
        </p:nvSpPr>
        <p:spPr>
          <a:xfrm>
            <a:off x="9235950" y="11013543"/>
            <a:ext cx="7148976" cy="130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Applied Research Partners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Funding for Innovation</a:t>
            </a:r>
          </a:p>
        </p:txBody>
      </p:sp>
      <p:sp>
        <p:nvSpPr>
          <p:cNvPr id="68" name="International Collaboration…"/>
          <p:cNvSpPr txBox="1"/>
          <p:nvPr/>
        </p:nvSpPr>
        <p:spPr>
          <a:xfrm>
            <a:off x="16339534" y="11013543"/>
            <a:ext cx="8694009" cy="130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International Collaboration</a:t>
            </a:r>
          </a:p>
          <a:p>
            <a:pPr algn="l" defTabSz="457200">
              <a:lnSpc>
                <a:spcPct val="140000"/>
              </a:lnSpc>
              <a:defRPr sz="3500">
                <a:latin typeface="+mn-lt"/>
                <a:ea typeface="+mn-ea"/>
                <a:cs typeface="+mn-cs"/>
                <a:sym typeface="Arial"/>
              </a:defRPr>
            </a:pPr>
            <a:r>
              <a:t>Citations</a:t>
            </a:r>
          </a:p>
        </p:txBody>
      </p:sp>
      <p:sp>
        <p:nvSpPr>
          <p:cNvPr id="69" name="Rectangle"/>
          <p:cNvSpPr/>
          <p:nvPr/>
        </p:nvSpPr>
        <p:spPr>
          <a:xfrm>
            <a:off x="9353429" y="7096169"/>
            <a:ext cx="13260658" cy="47161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0" name="Rectangle"/>
          <p:cNvSpPr/>
          <p:nvPr/>
        </p:nvSpPr>
        <p:spPr>
          <a:xfrm>
            <a:off x="9353429" y="3948077"/>
            <a:ext cx="13260658" cy="47161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" name="Rectangle"/>
          <p:cNvSpPr/>
          <p:nvPr/>
        </p:nvSpPr>
        <p:spPr>
          <a:xfrm>
            <a:off x="9353429" y="10790489"/>
            <a:ext cx="13260658" cy="47161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aragraph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ose-up of a hot-air balloon viewed from below"/>
          <p:cNvSpPr>
            <a:spLocks noGrp="1"/>
          </p:cNvSpPr>
          <p:nvPr>
            <p:ph type="pic" idx="21"/>
          </p:nvPr>
        </p:nvSpPr>
        <p:spPr>
          <a:xfrm>
            <a:off x="7396943" y="1263650"/>
            <a:ext cx="16810340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0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/>
          <a:lstStyle/>
          <a:p>
            <a:r>
              <a:t>Section Title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5pPr>
          </a:lstStyle>
          <a:p>
            <a:r>
              <a:t>Paragraph Text Here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9040" y="12813686"/>
            <a:ext cx="418783" cy="37528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69089F62-C187-4694-A3FF-CF6AA59B9C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7859" y="12446001"/>
            <a:ext cx="2081340" cy="1060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3907E69E-DE70-4507-AEDB-5476B8AEAA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7859" y="12446001"/>
            <a:ext cx="2081340" cy="1060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13FA9A5C-8715-9747-9310-4FC17534D4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15246"/>
            <a:ext cx="24580123" cy="1373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4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5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578555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262626"/>
                </a:solidFill>
              </a:defRPr>
            </a:lvl1pPr>
          </a:lstStyle>
          <a:p>
            <a:r>
              <a:t>Agenda Subtitle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7123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D52E050-3983-46CF-AE4B-0067B8FC06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87859" y="12446001"/>
            <a:ext cx="2081340" cy="1060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screen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505931"/>
            <a:ext cx="10439855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t>Copyright © 2021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66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7" r:id="rId5"/>
    <p:sldLayoutId id="2147483659" r:id="rId6"/>
    <p:sldLayoutId id="2147483661" r:id="rId7"/>
    <p:sldLayoutId id="2147483670" r:id="rId8"/>
    <p:sldLayoutId id="2147483671" r:id="rId9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22 February 2022</a:t>
            </a:r>
            <a:endParaRPr dirty="0"/>
          </a:p>
        </p:txBody>
      </p:sp>
      <p:sp>
        <p:nvSpPr>
          <p:cNvPr id="263" name="Presentation Title"/>
          <p:cNvSpPr txBox="1">
            <a:spLocks noGrp="1"/>
          </p:cNvSpPr>
          <p:nvPr>
            <p:ph type="ctrTitle"/>
          </p:nvPr>
        </p:nvSpPr>
        <p:spPr>
          <a:xfrm>
            <a:off x="1206495" y="2574991"/>
            <a:ext cx="13200881" cy="4648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9700" dirty="0"/>
              <a:t>OGC Geotech Interoperability Experiment</a:t>
            </a:r>
            <a:endParaRPr sz="9700" dirty="0"/>
          </a:p>
        </p:txBody>
      </p:sp>
      <p:sp>
        <p:nvSpPr>
          <p:cNvPr id="264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Kickoff Meeting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5B0D2-EFF2-F948-89F7-EF1838FE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3094039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5752" cy="10782622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Agenda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Agenda</a:t>
            </a:r>
            <a:endParaRPr dirty="0"/>
          </a:p>
        </p:txBody>
      </p:sp>
      <p:sp>
        <p:nvSpPr>
          <p:cNvPr id="309" name="Agenda Topics"/>
          <p:cNvSpPr txBox="1">
            <a:spLocks noGrp="1"/>
          </p:cNvSpPr>
          <p:nvPr>
            <p:ph type="body" idx="1"/>
          </p:nvPr>
        </p:nvSpPr>
        <p:spPr>
          <a:xfrm>
            <a:off x="1206500" y="2564780"/>
            <a:ext cx="21971000" cy="9938355"/>
          </a:xfrm>
          <a:prstGeom prst="rect">
            <a:avLst/>
          </a:prstGeom>
        </p:spPr>
        <p:txBody>
          <a:bodyPr/>
          <a:lstStyle/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Welcome and overview of IE process – Scott Simmons, OGC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Introductions – all attendees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Geotech IE main objectives – </a:t>
            </a:r>
            <a:r>
              <a:rPr lang="en-US" dirty="0" err="1"/>
              <a:t>Mickaël</a:t>
            </a:r>
            <a:r>
              <a:rPr lang="en-US" dirty="0"/>
              <a:t> </a:t>
            </a:r>
            <a:r>
              <a:rPr lang="en-US" dirty="0" err="1"/>
              <a:t>Beaufils</a:t>
            </a:r>
            <a:r>
              <a:rPr lang="en-US" dirty="0"/>
              <a:t>, BRGM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Presentation of IFC Tunnel </a:t>
            </a:r>
            <a:r>
              <a:rPr lang="en-US" dirty="0" err="1"/>
              <a:t>GeoSubGroup</a:t>
            </a:r>
            <a:r>
              <a:rPr lang="en-US" dirty="0"/>
              <a:t> work and data model - Jonas Weil, IC Group</a:t>
            </a:r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Detailed work packages description – </a:t>
            </a:r>
            <a:r>
              <a:rPr lang="en-US" dirty="0" err="1"/>
              <a:t>Mickaël</a:t>
            </a:r>
            <a:r>
              <a:rPr lang="en-US" dirty="0"/>
              <a:t> </a:t>
            </a:r>
            <a:r>
              <a:rPr lang="en-US" dirty="0" err="1"/>
              <a:t>Beaufils</a:t>
            </a:r>
            <a:endParaRPr lang="en-US" dirty="0"/>
          </a:p>
          <a:p>
            <a:pPr marL="685800" indent="-6858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/>
              <a:t>Work Organization – </a:t>
            </a:r>
            <a:r>
              <a:rPr lang="en-US" dirty="0" err="1"/>
              <a:t>Mickaël</a:t>
            </a:r>
            <a:r>
              <a:rPr lang="en-US" dirty="0"/>
              <a:t> </a:t>
            </a:r>
            <a:r>
              <a:rPr lang="en-US" dirty="0" err="1"/>
              <a:t>Beaufils</a:t>
            </a:r>
            <a:r>
              <a:rPr lang="en-US" dirty="0"/>
              <a:t> and Scott Simmons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466651"/>
            <a:ext cx="7184124" cy="107826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5B0D2-EFF2-F948-89F7-EF1838FE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 Experiments</a:t>
            </a:r>
          </a:p>
        </p:txBody>
      </p:sp>
    </p:spTree>
    <p:extLst>
      <p:ext uri="{BB962C8B-B14F-4D97-AF65-F5344CB8AC3E}">
        <p14:creationId xmlns:p14="http://schemas.microsoft.com/office/powerpoint/2010/main" val="350700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4eefb7b47_0_7"/>
          <p:cNvSpPr txBox="1"/>
          <p:nvPr/>
        </p:nvSpPr>
        <p:spPr>
          <a:xfrm>
            <a:off x="445169" y="2632937"/>
            <a:ext cx="3344400" cy="21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Innovation Roadmap Development</a:t>
            </a:r>
            <a:endParaRPr sz="3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What )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g104eefb7b47_0_7"/>
          <p:cNvSpPr txBox="1"/>
          <p:nvPr/>
        </p:nvSpPr>
        <p:spPr>
          <a:xfrm>
            <a:off x="21040501" y="2724711"/>
            <a:ext cx="3344400" cy="21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Innovation Roadmap Execution</a:t>
            </a:r>
            <a:endParaRPr sz="36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How )</a:t>
            </a:r>
            <a:endParaRPr sz="32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" name="Google Shape;350;g104eefb7b47_0_7"/>
          <p:cNvGrpSpPr/>
          <p:nvPr/>
        </p:nvGrpSpPr>
        <p:grpSpPr>
          <a:xfrm>
            <a:off x="2065475" y="2991141"/>
            <a:ext cx="21066408" cy="10032683"/>
            <a:chOff x="2711968" y="856098"/>
            <a:chExt cx="8916621" cy="4246459"/>
          </a:xfrm>
        </p:grpSpPr>
        <p:grpSp>
          <p:nvGrpSpPr>
            <p:cNvPr id="351" name="Google Shape;351;g104eefb7b47_0_7"/>
            <p:cNvGrpSpPr/>
            <p:nvPr/>
          </p:nvGrpSpPr>
          <p:grpSpPr>
            <a:xfrm>
              <a:off x="2711968" y="856098"/>
              <a:ext cx="6548787" cy="4201239"/>
              <a:chOff x="2711968" y="856098"/>
              <a:chExt cx="6548787" cy="4201239"/>
            </a:xfrm>
          </p:grpSpPr>
          <p:grpSp>
            <p:nvGrpSpPr>
              <p:cNvPr id="352" name="Google Shape;352;g104eefb7b47_0_7"/>
              <p:cNvGrpSpPr/>
              <p:nvPr/>
            </p:nvGrpSpPr>
            <p:grpSpPr>
              <a:xfrm>
                <a:off x="2885050" y="1160386"/>
                <a:ext cx="6375704" cy="3591092"/>
                <a:chOff x="1655296" y="1553985"/>
                <a:chExt cx="6617920" cy="3727519"/>
              </a:xfrm>
            </p:grpSpPr>
            <p:sp>
              <p:nvSpPr>
                <p:cNvPr id="353" name="Google Shape;353;g104eefb7b47_0_7"/>
                <p:cNvSpPr/>
                <p:nvPr/>
              </p:nvSpPr>
              <p:spPr>
                <a:xfrm rot="771303">
                  <a:off x="3120042" y="1702166"/>
                  <a:ext cx="1385159" cy="471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068" h="471347" extrusionOk="0">
                      <a:moveTo>
                        <a:pt x="464458" y="45090"/>
                      </a:moveTo>
                      <a:cubicBezTo>
                        <a:pt x="763030" y="-23221"/>
                        <a:pt x="1061241" y="-11851"/>
                        <a:pt x="1336830" y="65226"/>
                      </a:cubicBezTo>
                      <a:lnTo>
                        <a:pt x="1385068" y="81266"/>
                      </a:lnTo>
                      <a:lnTo>
                        <a:pt x="1281261" y="206027"/>
                      </a:lnTo>
                      <a:lnTo>
                        <a:pt x="1308350" y="352553"/>
                      </a:lnTo>
                      <a:lnTo>
                        <a:pt x="1261122" y="336850"/>
                      </a:lnTo>
                      <a:cubicBezTo>
                        <a:pt x="1029313" y="272016"/>
                        <a:pt x="778475" y="262453"/>
                        <a:pt x="527334" y="319912"/>
                      </a:cubicBezTo>
                      <a:cubicBezTo>
                        <a:pt x="426878" y="342895"/>
                        <a:pt x="331128" y="375514"/>
                        <a:pt x="240837" y="416570"/>
                      </a:cubicBezTo>
                      <a:lnTo>
                        <a:pt x="134742" y="471347"/>
                      </a:lnTo>
                      <a:lnTo>
                        <a:pt x="9675" y="379777"/>
                      </a:lnTo>
                      <a:lnTo>
                        <a:pt x="0" y="223947"/>
                      </a:lnTo>
                      <a:lnTo>
                        <a:pt x="123852" y="160004"/>
                      </a:lnTo>
                      <a:cubicBezTo>
                        <a:pt x="231195" y="111194"/>
                        <a:pt x="345029" y="72414"/>
                        <a:pt x="464458" y="45090"/>
                      </a:cubicBez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g104eefb7b47_0_7"/>
                <p:cNvSpPr/>
                <p:nvPr/>
              </p:nvSpPr>
              <p:spPr>
                <a:xfrm rot="771303">
                  <a:off x="2126711" y="1697477"/>
                  <a:ext cx="959145" cy="1258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082" h="1258505" extrusionOk="0">
                      <a:moveTo>
                        <a:pt x="822859" y="0"/>
                      </a:moveTo>
                      <a:lnTo>
                        <a:pt x="832462" y="154666"/>
                      </a:lnTo>
                      <a:lnTo>
                        <a:pt x="959082" y="247374"/>
                      </a:lnTo>
                      <a:lnTo>
                        <a:pt x="863517" y="309409"/>
                      </a:lnTo>
                      <a:cubicBezTo>
                        <a:pt x="588341" y="507971"/>
                        <a:pt x="389246" y="795209"/>
                        <a:pt x="298481" y="1119742"/>
                      </a:cubicBezTo>
                      <a:lnTo>
                        <a:pt x="274130" y="1226625"/>
                      </a:lnTo>
                      <a:lnTo>
                        <a:pt x="121781" y="1258505"/>
                      </a:lnTo>
                      <a:lnTo>
                        <a:pt x="0" y="1161921"/>
                      </a:lnTo>
                      <a:lnTo>
                        <a:pt x="26858" y="1044033"/>
                      </a:lnTo>
                      <a:cubicBezTo>
                        <a:pt x="134766" y="658208"/>
                        <a:pt x="371462" y="316722"/>
                        <a:pt x="698609" y="80659"/>
                      </a:cubicBezTo>
                      <a:lnTo>
                        <a:pt x="822859" y="0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g104eefb7b47_0_7"/>
                <p:cNvSpPr/>
                <p:nvPr/>
              </p:nvSpPr>
              <p:spPr>
                <a:xfrm rot="771303">
                  <a:off x="3314295" y="4943260"/>
                  <a:ext cx="293734" cy="309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15" h="309426" extrusionOk="0">
                      <a:moveTo>
                        <a:pt x="8761" y="26414"/>
                      </a:moveTo>
                      <a:lnTo>
                        <a:pt x="134732" y="17142"/>
                      </a:lnTo>
                      <a:lnTo>
                        <a:pt x="224938" y="0"/>
                      </a:lnTo>
                      <a:lnTo>
                        <a:pt x="293715" y="268584"/>
                      </a:lnTo>
                      <a:lnTo>
                        <a:pt x="169185" y="296974"/>
                      </a:lnTo>
                      <a:lnTo>
                        <a:pt x="0" y="309426"/>
                      </a:lnTo>
                      <a:lnTo>
                        <a:pt x="70721" y="158575"/>
                      </a:lnTo>
                      <a:lnTo>
                        <a:pt x="8761" y="26414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g104eefb7b47_0_7"/>
                <p:cNvSpPr/>
                <p:nvPr/>
              </p:nvSpPr>
              <p:spPr>
                <a:xfrm rot="771303">
                  <a:off x="1804303" y="2840299"/>
                  <a:ext cx="613725" cy="140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685" h="1408525" extrusionOk="0">
                      <a:moveTo>
                        <a:pt x="25641" y="0"/>
                      </a:moveTo>
                      <a:lnTo>
                        <a:pt x="146085" y="95524"/>
                      </a:lnTo>
                      <a:lnTo>
                        <a:pt x="301573" y="62987"/>
                      </a:lnTo>
                      <a:lnTo>
                        <a:pt x="286331" y="183372"/>
                      </a:lnTo>
                      <a:cubicBezTo>
                        <a:pt x="275089" y="329793"/>
                        <a:pt x="285436" y="480368"/>
                        <a:pt x="319911" y="631053"/>
                      </a:cubicBezTo>
                      <a:cubicBezTo>
                        <a:pt x="365878" y="831965"/>
                        <a:pt x="450387" y="1014052"/>
                        <a:pt x="563851" y="1171296"/>
                      </a:cubicBezTo>
                      <a:lnTo>
                        <a:pt x="613685" y="1233702"/>
                      </a:lnTo>
                      <a:lnTo>
                        <a:pt x="552049" y="1366344"/>
                      </a:lnTo>
                      <a:lnTo>
                        <a:pt x="392852" y="1408525"/>
                      </a:lnTo>
                      <a:lnTo>
                        <a:pt x="335102" y="1336204"/>
                      </a:lnTo>
                      <a:cubicBezTo>
                        <a:pt x="200208" y="1149263"/>
                        <a:pt x="99738" y="932787"/>
                        <a:pt x="45090" y="693929"/>
                      </a:cubicBezTo>
                      <a:cubicBezTo>
                        <a:pt x="4104" y="514786"/>
                        <a:pt x="-8198" y="335772"/>
                        <a:pt x="5167" y="161697"/>
                      </a:cubicBezTo>
                      <a:lnTo>
                        <a:pt x="25641" y="0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g104eefb7b47_0_7"/>
                <p:cNvSpPr/>
                <p:nvPr/>
              </p:nvSpPr>
              <p:spPr>
                <a:xfrm rot="771303">
                  <a:off x="1997138" y="4281496"/>
                  <a:ext cx="1401825" cy="789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733" h="789292" extrusionOk="0">
                      <a:moveTo>
                        <a:pt x="221676" y="0"/>
                      </a:moveTo>
                      <a:lnTo>
                        <a:pt x="223635" y="2453"/>
                      </a:lnTo>
                      <a:cubicBezTo>
                        <a:pt x="478320" y="291346"/>
                        <a:pt x="839239" y="474849"/>
                        <a:pt x="1229697" y="504827"/>
                      </a:cubicBezTo>
                      <a:lnTo>
                        <a:pt x="1340117" y="507783"/>
                      </a:lnTo>
                      <a:lnTo>
                        <a:pt x="1401733" y="639207"/>
                      </a:lnTo>
                      <a:lnTo>
                        <a:pt x="1331369" y="789292"/>
                      </a:lnTo>
                      <a:lnTo>
                        <a:pt x="1208022" y="785992"/>
                      </a:lnTo>
                      <a:cubicBezTo>
                        <a:pt x="743823" y="750351"/>
                        <a:pt x="314740" y="532191"/>
                        <a:pt x="11954" y="188738"/>
                      </a:cubicBezTo>
                      <a:lnTo>
                        <a:pt x="0" y="173767"/>
                      </a:lnTo>
                      <a:lnTo>
                        <a:pt x="160719" y="131182"/>
                      </a:lnTo>
                      <a:lnTo>
                        <a:pt x="221676" y="0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g104eefb7b47_0_7"/>
                <p:cNvSpPr/>
                <p:nvPr/>
              </p:nvSpPr>
              <p:spPr>
                <a:xfrm rot="-1897575">
                  <a:off x="4121637" y="2579442"/>
                  <a:ext cx="4083073" cy="1417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78220" h="1416005" extrusionOk="0">
                      <a:moveTo>
                        <a:pt x="4078220" y="298242"/>
                      </a:moveTo>
                      <a:cubicBezTo>
                        <a:pt x="3977320" y="357952"/>
                        <a:pt x="3886556" y="423906"/>
                        <a:pt x="3775519" y="477371"/>
                      </a:cubicBezTo>
                      <a:lnTo>
                        <a:pt x="3792770" y="376057"/>
                      </a:lnTo>
                      <a:cubicBezTo>
                        <a:pt x="3449669" y="355236"/>
                        <a:pt x="2926933" y="582536"/>
                        <a:pt x="2379369" y="802538"/>
                      </a:cubicBezTo>
                      <a:cubicBezTo>
                        <a:pt x="1742854" y="1085206"/>
                        <a:pt x="748997" y="1462582"/>
                        <a:pt x="45147" y="1411283"/>
                      </a:cubicBezTo>
                      <a:lnTo>
                        <a:pt x="1049" y="1407400"/>
                      </a:lnTo>
                      <a:lnTo>
                        <a:pt x="66826" y="1267099"/>
                      </a:lnTo>
                      <a:lnTo>
                        <a:pt x="0" y="1124559"/>
                      </a:lnTo>
                      <a:lnTo>
                        <a:pt x="56136" y="1129502"/>
                      </a:lnTo>
                      <a:cubicBezTo>
                        <a:pt x="569435" y="1098838"/>
                        <a:pt x="537460" y="1142119"/>
                        <a:pt x="993091" y="1009626"/>
                      </a:cubicBezTo>
                      <a:cubicBezTo>
                        <a:pt x="1448722" y="877133"/>
                        <a:pt x="2190978" y="559571"/>
                        <a:pt x="2789921" y="334544"/>
                      </a:cubicBezTo>
                      <a:cubicBezTo>
                        <a:pt x="3055803" y="234640"/>
                        <a:pt x="3402529" y="67074"/>
                        <a:pt x="3867708" y="106738"/>
                      </a:cubicBezTo>
                      <a:lnTo>
                        <a:pt x="3884802" y="0"/>
                      </a:lnTo>
                      <a:lnTo>
                        <a:pt x="4078220" y="298242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g104eefb7b47_0_7"/>
                <p:cNvSpPr/>
                <p:nvPr/>
              </p:nvSpPr>
              <p:spPr>
                <a:xfrm rot="-5400000">
                  <a:off x="4427668" y="1985933"/>
                  <a:ext cx="313280" cy="28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80" h="287362" extrusionOk="0">
                      <a:moveTo>
                        <a:pt x="313280" y="132069"/>
                      </a:moveTo>
                      <a:lnTo>
                        <a:pt x="281645" y="184143"/>
                      </a:lnTo>
                      <a:lnTo>
                        <a:pt x="211250" y="287362"/>
                      </a:lnTo>
                      <a:lnTo>
                        <a:pt x="102521" y="136256"/>
                      </a:lnTo>
                      <a:lnTo>
                        <a:pt x="0" y="109910"/>
                      </a:lnTo>
                      <a:lnTo>
                        <a:pt x="47869" y="26518"/>
                      </a:lnTo>
                      <a:lnTo>
                        <a:pt x="63980" y="0"/>
                      </a:lnTo>
                      <a:lnTo>
                        <a:pt x="217417" y="6463"/>
                      </a:lnTo>
                      <a:lnTo>
                        <a:pt x="313280" y="132069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g104eefb7b47_0_7"/>
                <p:cNvSpPr/>
                <p:nvPr/>
              </p:nvSpPr>
              <p:spPr>
                <a:xfrm rot="-5400000">
                  <a:off x="4438064" y="4776639"/>
                  <a:ext cx="336781" cy="266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781" h="266209" extrusionOk="0">
                      <a:moveTo>
                        <a:pt x="336781" y="112417"/>
                      </a:moveTo>
                      <a:lnTo>
                        <a:pt x="247077" y="249265"/>
                      </a:lnTo>
                      <a:lnTo>
                        <a:pt x="98796" y="266209"/>
                      </a:lnTo>
                      <a:lnTo>
                        <a:pt x="67260" y="203246"/>
                      </a:lnTo>
                      <a:cubicBezTo>
                        <a:pt x="49661" y="163305"/>
                        <a:pt x="33472" y="122540"/>
                        <a:pt x="18764" y="81006"/>
                      </a:cubicBezTo>
                      <a:lnTo>
                        <a:pt x="0" y="7142"/>
                      </a:lnTo>
                      <a:lnTo>
                        <a:pt x="285286" y="0"/>
                      </a:lnTo>
                      <a:lnTo>
                        <a:pt x="325282" y="89460"/>
                      </a:lnTo>
                      <a:lnTo>
                        <a:pt x="336781" y="112417"/>
                      </a:lnTo>
                      <a:close/>
                    </a:path>
                  </a:pathLst>
                </a:custGeom>
                <a:solidFill>
                  <a:srgbClr val="343268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61" name="Google Shape;361;g104eefb7b47_0_7"/>
              <p:cNvGrpSpPr/>
              <p:nvPr/>
            </p:nvGrpSpPr>
            <p:grpSpPr>
              <a:xfrm>
                <a:off x="2711968" y="856098"/>
                <a:ext cx="3958925" cy="4201239"/>
                <a:chOff x="1225022" y="1117829"/>
                <a:chExt cx="4332850" cy="4598051"/>
              </a:xfrm>
            </p:grpSpPr>
            <p:grpSp>
              <p:nvGrpSpPr>
                <p:cNvPr id="362" name="Google Shape;362;g104eefb7b47_0_7"/>
                <p:cNvGrpSpPr/>
                <p:nvPr/>
              </p:nvGrpSpPr>
              <p:grpSpPr>
                <a:xfrm>
                  <a:off x="3076807" y="1117829"/>
                  <a:ext cx="1174513" cy="1174513"/>
                  <a:chOff x="3076807" y="1117829"/>
                  <a:chExt cx="1174513" cy="1174513"/>
                </a:xfrm>
              </p:grpSpPr>
              <p:grpSp>
                <p:nvGrpSpPr>
                  <p:cNvPr id="363" name="Google Shape;363;g104eefb7b47_0_7"/>
                  <p:cNvGrpSpPr/>
                  <p:nvPr/>
                </p:nvGrpSpPr>
                <p:grpSpPr>
                  <a:xfrm>
                    <a:off x="3076807" y="1117829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64" name="Google Shape;364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365" name="Google Shape;365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66" name="Google Shape;366;g104eefb7b47_0_7"/>
                      <p:cNvSpPr/>
                      <p:nvPr/>
                    </p:nvSpPr>
                    <p:spPr>
                      <a:xfrm>
                        <a:off x="3576016" y="4593632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367" name="Google Shape;367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68" name="Google Shape;368;g104eefb7b47_0_7"/>
                  <p:cNvSpPr txBox="1"/>
                  <p:nvPr/>
                </p:nvSpPr>
                <p:spPr>
                  <a:xfrm>
                    <a:off x="3292986" y="1491369"/>
                    <a:ext cx="7425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rgbClr val="EF440E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Call for Sponsors</a:t>
                    </a:r>
                    <a:endParaRPr sz="2400" b="1" i="0" u="none" strike="noStrike" cap="none">
                      <a:solidFill>
                        <a:srgbClr val="EF440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69" name="Google Shape;369;g104eefb7b47_0_7"/>
                <p:cNvGrpSpPr/>
                <p:nvPr/>
              </p:nvGrpSpPr>
              <p:grpSpPr>
                <a:xfrm>
                  <a:off x="4383359" y="1847275"/>
                  <a:ext cx="1174513" cy="1174513"/>
                  <a:chOff x="4383359" y="1847275"/>
                  <a:chExt cx="1174513" cy="1174513"/>
                </a:xfrm>
              </p:grpSpPr>
              <p:grpSp>
                <p:nvGrpSpPr>
                  <p:cNvPr id="370" name="Google Shape;370;g104eefb7b47_0_7"/>
                  <p:cNvGrpSpPr/>
                  <p:nvPr/>
                </p:nvGrpSpPr>
                <p:grpSpPr>
                  <a:xfrm>
                    <a:off x="4383359" y="1847275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71" name="Google Shape;371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372" name="Google Shape;372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73" name="Google Shape;373;g104eefb7b47_0_7"/>
                      <p:cNvSpPr/>
                      <p:nvPr/>
                    </p:nvSpPr>
                    <p:spPr>
                      <a:xfrm>
                        <a:off x="3576015" y="4593631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374" name="Google Shape;374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75" name="Google Shape;375;g104eefb7b47_0_7"/>
                  <p:cNvSpPr txBox="1"/>
                  <p:nvPr/>
                </p:nvSpPr>
                <p:spPr>
                  <a:xfrm>
                    <a:off x="4611144" y="2220815"/>
                    <a:ext cx="7191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rgbClr val="EF440E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Identify </a:t>
                    </a:r>
                    <a:endParaRPr sz="2800">
                      <a:solidFill>
                        <a:srgbClr val="EF440E"/>
                      </a:solidFill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rgbClr val="EF440E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Project</a:t>
                    </a:r>
                    <a:endParaRPr sz="2400" b="1" i="0" u="none" strike="noStrike" cap="none">
                      <a:solidFill>
                        <a:srgbClr val="EF440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76" name="Google Shape;376;g104eefb7b47_0_7"/>
                <p:cNvGrpSpPr/>
                <p:nvPr/>
              </p:nvGrpSpPr>
              <p:grpSpPr>
                <a:xfrm>
                  <a:off x="1716036" y="1542564"/>
                  <a:ext cx="1174513" cy="1174513"/>
                  <a:chOff x="1716036" y="1542564"/>
                  <a:chExt cx="1174513" cy="1174513"/>
                </a:xfrm>
              </p:grpSpPr>
              <p:grpSp>
                <p:nvGrpSpPr>
                  <p:cNvPr id="377" name="Google Shape;377;g104eefb7b47_0_7"/>
                  <p:cNvGrpSpPr/>
                  <p:nvPr/>
                </p:nvGrpSpPr>
                <p:grpSpPr>
                  <a:xfrm>
                    <a:off x="1716036" y="1542564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78" name="Google Shape;378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379" name="Google Shape;379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0" name="Google Shape;380;g104eefb7b47_0_7"/>
                      <p:cNvSpPr/>
                      <p:nvPr/>
                    </p:nvSpPr>
                    <p:spPr>
                      <a:xfrm>
                        <a:off x="3576016" y="4593632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381" name="Google Shape;381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82" name="Google Shape;382;g104eefb7b47_0_7"/>
                  <p:cNvSpPr txBox="1"/>
                  <p:nvPr/>
                </p:nvSpPr>
                <p:spPr>
                  <a:xfrm>
                    <a:off x="1882025" y="1916104"/>
                    <a:ext cx="8427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>
                        <a:solidFill>
                          <a:srgbClr val="EF440E"/>
                        </a:solidFill>
                      </a:rPr>
                      <a:t>Create public call</a:t>
                    </a:r>
                    <a:endParaRPr sz="2800"/>
                  </a:p>
                </p:txBody>
              </p:sp>
            </p:grpSp>
            <p:grpSp>
              <p:nvGrpSpPr>
                <p:cNvPr id="383" name="Google Shape;383;g104eefb7b47_0_7"/>
                <p:cNvGrpSpPr/>
                <p:nvPr/>
              </p:nvGrpSpPr>
              <p:grpSpPr>
                <a:xfrm>
                  <a:off x="1225022" y="2949332"/>
                  <a:ext cx="1174513" cy="1174513"/>
                  <a:chOff x="1225022" y="2949332"/>
                  <a:chExt cx="1174513" cy="1174513"/>
                </a:xfrm>
              </p:grpSpPr>
              <p:grpSp>
                <p:nvGrpSpPr>
                  <p:cNvPr id="384" name="Google Shape;384;g104eefb7b47_0_7"/>
                  <p:cNvGrpSpPr/>
                  <p:nvPr/>
                </p:nvGrpSpPr>
                <p:grpSpPr>
                  <a:xfrm>
                    <a:off x="1225022" y="2949332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85" name="Google Shape;385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386" name="Google Shape;386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87" name="Google Shape;387;g104eefb7b47_0_7"/>
                      <p:cNvSpPr/>
                      <p:nvPr/>
                    </p:nvSpPr>
                    <p:spPr>
                      <a:xfrm>
                        <a:off x="3576016" y="4593632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388" name="Google Shape;388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89" name="Google Shape;389;g104eefb7b47_0_7"/>
                  <p:cNvSpPr txBox="1"/>
                  <p:nvPr/>
                </p:nvSpPr>
                <p:spPr>
                  <a:xfrm>
                    <a:off x="1382284" y="3322872"/>
                    <a:ext cx="8601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>
                        <a:solidFill>
                          <a:srgbClr val="EF440E"/>
                        </a:solidFill>
                      </a:rPr>
                      <a:t>Select best members</a:t>
                    </a:r>
                    <a:endParaRPr sz="24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390" name="Google Shape;390;g104eefb7b47_0_7"/>
                <p:cNvGrpSpPr/>
                <p:nvPr/>
              </p:nvGrpSpPr>
              <p:grpSpPr>
                <a:xfrm>
                  <a:off x="1871016" y="4260149"/>
                  <a:ext cx="1174513" cy="1174513"/>
                  <a:chOff x="1871016" y="4260149"/>
                  <a:chExt cx="1174513" cy="1174513"/>
                </a:xfrm>
              </p:grpSpPr>
              <p:grpSp>
                <p:nvGrpSpPr>
                  <p:cNvPr id="391" name="Google Shape;391;g104eefb7b47_0_7"/>
                  <p:cNvGrpSpPr/>
                  <p:nvPr/>
                </p:nvGrpSpPr>
                <p:grpSpPr>
                  <a:xfrm>
                    <a:off x="1871016" y="4260149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92" name="Google Shape;392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393" name="Google Shape;393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394" name="Google Shape;394;g104eefb7b47_0_7"/>
                      <p:cNvSpPr/>
                      <p:nvPr/>
                    </p:nvSpPr>
                    <p:spPr>
                      <a:xfrm>
                        <a:off x="3576016" y="4593632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395" name="Google Shape;395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96" name="Google Shape;396;g104eefb7b47_0_7"/>
                  <p:cNvSpPr txBox="1"/>
                  <p:nvPr/>
                </p:nvSpPr>
                <p:spPr>
                  <a:xfrm>
                    <a:off x="1957153" y="4633689"/>
                    <a:ext cx="10026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>
                        <a:solidFill>
                          <a:srgbClr val="EF440E"/>
                        </a:solidFill>
                      </a:rPr>
                      <a:t>Executive</a:t>
                    </a:r>
                    <a:endParaRPr sz="2400" b="1">
                      <a:solidFill>
                        <a:srgbClr val="EF440E"/>
                      </a:solidFill>
                    </a:endParaRPr>
                  </a:p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>
                        <a:solidFill>
                          <a:srgbClr val="EF440E"/>
                        </a:solidFill>
                      </a:rPr>
                      <a:t>Project</a:t>
                    </a:r>
                    <a:endParaRPr sz="2400" b="1">
                      <a:solidFill>
                        <a:srgbClr val="EF440E"/>
                      </a:solidFill>
                    </a:endParaRPr>
                  </a:p>
                </p:txBody>
              </p:sp>
            </p:grpSp>
            <p:grpSp>
              <p:nvGrpSpPr>
                <p:cNvPr id="397" name="Google Shape;397;g104eefb7b47_0_7"/>
                <p:cNvGrpSpPr/>
                <p:nvPr/>
              </p:nvGrpSpPr>
              <p:grpSpPr>
                <a:xfrm>
                  <a:off x="3309538" y="4541367"/>
                  <a:ext cx="1174513" cy="1174513"/>
                  <a:chOff x="3309538" y="4541367"/>
                  <a:chExt cx="1174513" cy="1174513"/>
                </a:xfrm>
              </p:grpSpPr>
              <p:grpSp>
                <p:nvGrpSpPr>
                  <p:cNvPr id="398" name="Google Shape;398;g104eefb7b47_0_7"/>
                  <p:cNvGrpSpPr/>
                  <p:nvPr/>
                </p:nvGrpSpPr>
                <p:grpSpPr>
                  <a:xfrm>
                    <a:off x="3309538" y="4541367"/>
                    <a:ext cx="1174513" cy="1174513"/>
                    <a:chOff x="3512530" y="4530146"/>
                    <a:chExt cx="1084800" cy="1084800"/>
                  </a:xfrm>
                </p:grpSpPr>
                <p:grpSp>
                  <p:nvGrpSpPr>
                    <p:cNvPr id="399" name="Google Shape;399;g104eefb7b47_0_7"/>
                    <p:cNvGrpSpPr/>
                    <p:nvPr/>
                  </p:nvGrpSpPr>
                  <p:grpSpPr>
                    <a:xfrm>
                      <a:off x="3512530" y="4530146"/>
                      <a:ext cx="1084800" cy="1084800"/>
                      <a:chOff x="3512530" y="4530146"/>
                      <a:chExt cx="1084800" cy="1084800"/>
                    </a:xfrm>
                  </p:grpSpPr>
                  <p:sp>
                    <p:nvSpPr>
                      <p:cNvPr id="400" name="Google Shape;400;g104eefb7b47_0_7"/>
                      <p:cNvSpPr/>
                      <p:nvPr/>
                    </p:nvSpPr>
                    <p:spPr>
                      <a:xfrm>
                        <a:off x="3512530" y="4530146"/>
                        <a:ext cx="1084800" cy="1084800"/>
                      </a:xfrm>
                      <a:prstGeom prst="ellipse">
                        <a:avLst/>
                      </a:prstGeom>
                      <a:solidFill>
                        <a:srgbClr val="F2F2F2"/>
                      </a:solidFill>
                      <a:ln>
                        <a:noFill/>
                      </a:ln>
                      <a:effectLst>
                        <a:outerShdw blurRad="63500" sx="102000" sy="102000" algn="ctr" rotWithShape="0">
                          <a:srgbClr val="000000">
                            <a:alpha val="14900"/>
                          </a:srgbClr>
                        </a:outerShdw>
                      </a:effectLst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01" name="Google Shape;401;g104eefb7b47_0_7"/>
                      <p:cNvSpPr/>
                      <p:nvPr/>
                    </p:nvSpPr>
                    <p:spPr>
                      <a:xfrm>
                        <a:off x="3576016" y="4593632"/>
                        <a:ext cx="957900" cy="9579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3C3977"/>
                          </a:gs>
                          <a:gs pos="6000">
                            <a:srgbClr val="3C3977"/>
                          </a:gs>
                          <a:gs pos="77000">
                            <a:srgbClr val="302E60"/>
                          </a:gs>
                          <a:gs pos="100000">
                            <a:srgbClr val="302E60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sp>
                  <p:nvSpPr>
                    <p:cNvPr id="402" name="Google Shape;402;g104eefb7b47_0_7"/>
                    <p:cNvSpPr/>
                    <p:nvPr/>
                  </p:nvSpPr>
                  <p:spPr>
                    <a:xfrm rot="698018">
                      <a:off x="3645369" y="4639566"/>
                      <a:ext cx="190917" cy="41158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33315" h="1580881" extrusionOk="0">
                          <a:moveTo>
                            <a:pt x="128392" y="976666"/>
                          </a:moveTo>
                          <a:lnTo>
                            <a:pt x="194510" y="1035401"/>
                          </a:lnTo>
                          <a:cubicBezTo>
                            <a:pt x="130933" y="1190883"/>
                            <a:pt x="103823" y="1351609"/>
                            <a:pt x="123357" y="1503362"/>
                          </a:cubicBezTo>
                          <a:cubicBezTo>
                            <a:pt x="107585" y="1516257"/>
                            <a:pt x="93169" y="1530598"/>
                            <a:pt x="79181" y="1545373"/>
                          </a:cubicBezTo>
                          <a:cubicBezTo>
                            <a:pt x="72157" y="1490118"/>
                            <a:pt x="68766" y="1433777"/>
                            <a:pt x="68766" y="1376616"/>
                          </a:cubicBezTo>
                          <a:cubicBezTo>
                            <a:pt x="68766" y="1237233"/>
                            <a:pt x="88927" y="1102728"/>
                            <a:pt x="128392" y="976666"/>
                          </a:cubicBezTo>
                          <a:close/>
                          <a:moveTo>
                            <a:pt x="40339" y="898446"/>
                          </a:moveTo>
                          <a:lnTo>
                            <a:pt x="112261" y="962337"/>
                          </a:lnTo>
                          <a:cubicBezTo>
                            <a:pt x="74160" y="1085932"/>
                            <a:pt x="54864" y="1217624"/>
                            <a:pt x="54864" y="1353984"/>
                          </a:cubicBezTo>
                          <a:cubicBezTo>
                            <a:pt x="54864" y="1422462"/>
                            <a:pt x="59730" y="1489763"/>
                            <a:pt x="70452" y="1555322"/>
                          </a:cubicBezTo>
                          <a:lnTo>
                            <a:pt x="48026" y="1580881"/>
                          </a:lnTo>
                          <a:cubicBezTo>
                            <a:pt x="16027" y="1467032"/>
                            <a:pt x="0" y="1346634"/>
                            <a:pt x="0" y="1222359"/>
                          </a:cubicBezTo>
                          <a:cubicBezTo>
                            <a:pt x="0" y="1110509"/>
                            <a:pt x="12983" y="1001800"/>
                            <a:pt x="40339" y="898446"/>
                          </a:cubicBezTo>
                          <a:close/>
                          <a:moveTo>
                            <a:pt x="565206" y="309979"/>
                          </a:moveTo>
                          <a:cubicBezTo>
                            <a:pt x="532308" y="396964"/>
                            <a:pt x="509586" y="487147"/>
                            <a:pt x="497646" y="578891"/>
                          </a:cubicBezTo>
                          <a:cubicBezTo>
                            <a:pt x="381256" y="698368"/>
                            <a:pt x="285786" y="834500"/>
                            <a:pt x="221042" y="977066"/>
                          </a:cubicBezTo>
                          <a:lnTo>
                            <a:pt x="157974" y="885874"/>
                          </a:lnTo>
                          <a:cubicBezTo>
                            <a:pt x="241570" y="657653"/>
                            <a:pt x="383796" y="459489"/>
                            <a:pt x="565206" y="309979"/>
                          </a:cubicBezTo>
                          <a:close/>
                          <a:moveTo>
                            <a:pt x="733315" y="0"/>
                          </a:moveTo>
                          <a:cubicBezTo>
                            <a:pt x="671780" y="81098"/>
                            <a:pt x="622531" y="168839"/>
                            <a:pt x="585497" y="260862"/>
                          </a:cubicBezTo>
                          <a:cubicBezTo>
                            <a:pt x="387377" y="413083"/>
                            <a:pt x="232415" y="621808"/>
                            <a:pt x="143014" y="864243"/>
                          </a:cubicBezTo>
                          <a:lnTo>
                            <a:pt x="77467" y="769467"/>
                          </a:lnTo>
                          <a:cubicBezTo>
                            <a:pt x="189121" y="432012"/>
                            <a:pt x="427470" y="156161"/>
                            <a:pt x="733315" y="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FFFFFF">
                            <a:alpha val="74901"/>
                          </a:srgbClr>
                        </a:gs>
                        <a:gs pos="100000">
                          <a:srgbClr val="FFFFFF">
                            <a:alpha val="0"/>
                          </a:srgbClr>
                        </a:gs>
                      </a:gsLst>
                      <a:lin ang="3600008" scaled="0"/>
                    </a:gradFill>
                    <a:ln>
                      <a:noFill/>
                    </a:ln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b="0" i="0" u="none" strike="noStrike" cap="non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03" name="Google Shape;403;g104eefb7b47_0_7"/>
                  <p:cNvSpPr txBox="1"/>
                  <p:nvPr/>
                </p:nvSpPr>
                <p:spPr>
                  <a:xfrm>
                    <a:off x="3395675" y="5000448"/>
                    <a:ext cx="10026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>
                        <a:solidFill>
                          <a:srgbClr val="EF440E"/>
                        </a:solidFill>
                      </a:rPr>
                      <a:t>Generate Results</a:t>
                    </a:r>
                    <a:endParaRPr sz="2400" b="1">
                      <a:solidFill>
                        <a:srgbClr val="EF440E"/>
                      </a:solidFill>
                    </a:endParaRPr>
                  </a:p>
                </p:txBody>
              </p:sp>
            </p:grpSp>
          </p:grpSp>
        </p:grpSp>
        <p:grpSp>
          <p:nvGrpSpPr>
            <p:cNvPr id="404" name="Google Shape;404;g104eefb7b47_0_7"/>
            <p:cNvGrpSpPr/>
            <p:nvPr/>
          </p:nvGrpSpPr>
          <p:grpSpPr>
            <a:xfrm>
              <a:off x="3944899" y="2122644"/>
              <a:ext cx="6466095" cy="1758918"/>
              <a:chOff x="3944899" y="2122644"/>
              <a:chExt cx="6466095" cy="1758918"/>
            </a:xfrm>
          </p:grpSpPr>
          <p:grpSp>
            <p:nvGrpSpPr>
              <p:cNvPr id="405" name="Google Shape;405;g104eefb7b47_0_7"/>
              <p:cNvGrpSpPr/>
              <p:nvPr/>
            </p:nvGrpSpPr>
            <p:grpSpPr>
              <a:xfrm>
                <a:off x="3944899" y="2122644"/>
                <a:ext cx="1746000" cy="1746000"/>
                <a:chOff x="4010888" y="2150925"/>
                <a:chExt cx="1746000" cy="1746000"/>
              </a:xfrm>
            </p:grpSpPr>
            <p:sp>
              <p:nvSpPr>
                <p:cNvPr id="406" name="Google Shape;406;g104eefb7b47_0_7"/>
                <p:cNvSpPr/>
                <p:nvPr/>
              </p:nvSpPr>
              <p:spPr>
                <a:xfrm>
                  <a:off x="4010888" y="2150925"/>
                  <a:ext cx="1746000" cy="17460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ffectLst>
                  <a:outerShdw blurRad="114300" sx="102000" sy="102000" algn="ctr" rotWithShape="0">
                    <a:srgbClr val="000000">
                      <a:alpha val="14900"/>
                    </a:srgbClr>
                  </a:outerShdw>
                </a:effectLst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104eefb7b47_0_7"/>
                <p:cNvSpPr txBox="1"/>
                <p:nvPr/>
              </p:nvSpPr>
              <p:spPr>
                <a:xfrm>
                  <a:off x="4204532" y="2776494"/>
                  <a:ext cx="1359000" cy="49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Innovation </a:t>
                  </a:r>
                  <a:endParaRPr sz="2800"/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 b="1" i="0" u="none" strike="noStrike" cap="none">
                      <a:solidFill>
                        <a:srgbClr val="262626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Cycle</a:t>
                  </a:r>
                  <a:endParaRPr sz="3200" b="1" i="0" u="none" strike="noStrike" cap="none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8" name="Google Shape;408;g104eefb7b47_0_7"/>
              <p:cNvGrpSpPr/>
              <p:nvPr/>
            </p:nvGrpSpPr>
            <p:grpSpPr>
              <a:xfrm>
                <a:off x="8664994" y="2135562"/>
                <a:ext cx="1746000" cy="1746000"/>
                <a:chOff x="8702702" y="2169975"/>
                <a:chExt cx="1746000" cy="1746000"/>
              </a:xfrm>
            </p:grpSpPr>
            <p:sp>
              <p:nvSpPr>
                <p:cNvPr id="409" name="Google Shape;409;g104eefb7b47_0_7"/>
                <p:cNvSpPr/>
                <p:nvPr/>
              </p:nvSpPr>
              <p:spPr>
                <a:xfrm>
                  <a:off x="8702702" y="2169975"/>
                  <a:ext cx="1746000" cy="17460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  <a:effectLst>
                  <a:outerShdw blurRad="114300" sx="102000" sy="102000" algn="ctr" rotWithShape="0">
                    <a:srgbClr val="000000">
                      <a:alpha val="14900"/>
                    </a:srgbClr>
                  </a:outerShdw>
                </a:effectLst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Google Shape;410;g104eefb7b47_0_7"/>
                <p:cNvSpPr txBox="1"/>
                <p:nvPr/>
              </p:nvSpPr>
              <p:spPr>
                <a:xfrm>
                  <a:off x="8788447" y="2795544"/>
                  <a:ext cx="1574700" cy="495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2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Standardization Cycle</a:t>
                  </a:r>
                  <a:endParaRPr sz="2800"/>
                </a:p>
              </p:txBody>
            </p:sp>
          </p:grpSp>
        </p:grpSp>
        <p:grpSp>
          <p:nvGrpSpPr>
            <p:cNvPr id="411" name="Google Shape;411;g104eefb7b47_0_7"/>
            <p:cNvGrpSpPr/>
            <p:nvPr/>
          </p:nvGrpSpPr>
          <p:grpSpPr>
            <a:xfrm>
              <a:off x="6337548" y="941944"/>
              <a:ext cx="5291040" cy="4160612"/>
              <a:chOff x="6337548" y="941944"/>
              <a:chExt cx="5291040" cy="4160612"/>
            </a:xfrm>
          </p:grpSpPr>
          <p:grpSp>
            <p:nvGrpSpPr>
              <p:cNvPr id="412" name="Google Shape;412;g104eefb7b47_0_7"/>
              <p:cNvGrpSpPr/>
              <p:nvPr/>
            </p:nvGrpSpPr>
            <p:grpSpPr>
              <a:xfrm>
                <a:off x="6337548" y="1369957"/>
                <a:ext cx="5291040" cy="3732599"/>
                <a:chOff x="6337548" y="1369957"/>
                <a:chExt cx="5291040" cy="3732599"/>
              </a:xfrm>
            </p:grpSpPr>
            <p:sp>
              <p:nvSpPr>
                <p:cNvPr id="413" name="Google Shape;413;g104eefb7b47_0_7"/>
                <p:cNvSpPr/>
                <p:nvPr/>
              </p:nvSpPr>
              <p:spPr>
                <a:xfrm rot="-8555679">
                  <a:off x="7737273" y="3654337"/>
                  <a:ext cx="218020" cy="293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87" h="305121" extrusionOk="0">
                      <a:moveTo>
                        <a:pt x="156466" y="305121"/>
                      </a:moveTo>
                      <a:lnTo>
                        <a:pt x="10770" y="293638"/>
                      </a:lnTo>
                      <a:lnTo>
                        <a:pt x="0" y="0"/>
                      </a:lnTo>
                      <a:lnTo>
                        <a:pt x="145931" y="11210"/>
                      </a:lnTo>
                      <a:lnTo>
                        <a:pt x="226387" y="168461"/>
                      </a:lnTo>
                      <a:lnTo>
                        <a:pt x="156466" y="305121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g104eefb7b47_0_7"/>
                <p:cNvSpPr/>
                <p:nvPr/>
              </p:nvSpPr>
              <p:spPr>
                <a:xfrm rot="-9485298">
                  <a:off x="9832351" y="1610936"/>
                  <a:ext cx="1278526" cy="59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324" h="613785" extrusionOk="0">
                      <a:moveTo>
                        <a:pt x="1325324" y="598166"/>
                      </a:moveTo>
                      <a:lnTo>
                        <a:pt x="1307665" y="601177"/>
                      </a:lnTo>
                      <a:cubicBezTo>
                        <a:pt x="881318" y="651893"/>
                        <a:pt x="472291" y="547125"/>
                        <a:pt x="137323" y="331569"/>
                      </a:cubicBezTo>
                      <a:lnTo>
                        <a:pt x="0" y="233630"/>
                      </a:lnTo>
                      <a:lnTo>
                        <a:pt x="39856" y="62244"/>
                      </a:lnTo>
                      <a:lnTo>
                        <a:pt x="188532" y="0"/>
                      </a:lnTo>
                      <a:lnTo>
                        <a:pt x="299481" y="79137"/>
                      </a:lnTo>
                      <a:cubicBezTo>
                        <a:pt x="577895" y="258320"/>
                        <a:pt x="917864" y="345411"/>
                        <a:pt x="1272227" y="303258"/>
                      </a:cubicBezTo>
                      <a:lnTo>
                        <a:pt x="1289585" y="300298"/>
                      </a:lnTo>
                      <a:lnTo>
                        <a:pt x="1230122" y="444591"/>
                      </a:lnTo>
                      <a:lnTo>
                        <a:pt x="1325324" y="598166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g104eefb7b47_0_7"/>
                <p:cNvSpPr/>
                <p:nvPr/>
              </p:nvSpPr>
              <p:spPr>
                <a:xfrm rot="-9485298">
                  <a:off x="10623853" y="2285137"/>
                  <a:ext cx="794011" cy="128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3075" h="1330020" extrusionOk="0">
                      <a:moveTo>
                        <a:pt x="634523" y="1330020"/>
                      </a:moveTo>
                      <a:lnTo>
                        <a:pt x="541224" y="1249019"/>
                      </a:lnTo>
                      <a:cubicBezTo>
                        <a:pt x="253207" y="973804"/>
                        <a:pt x="55459" y="600570"/>
                        <a:pt x="4718" y="174016"/>
                      </a:cubicBezTo>
                      <a:lnTo>
                        <a:pt x="0" y="104702"/>
                      </a:lnTo>
                      <a:lnTo>
                        <a:pt x="146507" y="0"/>
                      </a:lnTo>
                      <a:lnTo>
                        <a:pt x="296650" y="50647"/>
                      </a:lnTo>
                      <a:lnTo>
                        <a:pt x="302637" y="138577"/>
                      </a:lnTo>
                      <a:cubicBezTo>
                        <a:pt x="344815" y="493147"/>
                        <a:pt x="509179" y="803396"/>
                        <a:pt x="748570" y="1032168"/>
                      </a:cubicBezTo>
                      <a:lnTo>
                        <a:pt x="823075" y="1096859"/>
                      </a:lnTo>
                      <a:lnTo>
                        <a:pt x="674256" y="1159163"/>
                      </a:lnTo>
                      <a:lnTo>
                        <a:pt x="634523" y="1330020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g104eefb7b47_0_7"/>
                <p:cNvSpPr/>
                <p:nvPr/>
              </p:nvSpPr>
              <p:spPr>
                <a:xfrm rot="-9485298">
                  <a:off x="10276024" y="3448843"/>
                  <a:ext cx="688143" cy="1277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331" h="1324719" extrusionOk="0">
                      <a:moveTo>
                        <a:pt x="301374" y="1274644"/>
                      </a:moveTo>
                      <a:lnTo>
                        <a:pt x="147263" y="1222658"/>
                      </a:lnTo>
                      <a:lnTo>
                        <a:pt x="4453" y="1324719"/>
                      </a:lnTo>
                      <a:lnTo>
                        <a:pt x="265" y="1263201"/>
                      </a:lnTo>
                      <a:cubicBezTo>
                        <a:pt x="-8020" y="782698"/>
                        <a:pt x="178350" y="335443"/>
                        <a:pt x="492696" y="6160"/>
                      </a:cubicBezTo>
                      <a:lnTo>
                        <a:pt x="499168" y="0"/>
                      </a:lnTo>
                      <a:lnTo>
                        <a:pt x="667137" y="57618"/>
                      </a:lnTo>
                      <a:lnTo>
                        <a:pt x="713331" y="209905"/>
                      </a:lnTo>
                      <a:lnTo>
                        <a:pt x="709546" y="213508"/>
                      </a:lnTo>
                      <a:cubicBezTo>
                        <a:pt x="448278" y="487217"/>
                        <a:pt x="293378" y="858992"/>
                        <a:pt x="300268" y="1258406"/>
                      </a:cubicBezTo>
                      <a:lnTo>
                        <a:pt x="301374" y="1274644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g104eefb7b47_0_7"/>
                <p:cNvSpPr/>
                <p:nvPr/>
              </p:nvSpPr>
              <p:spPr>
                <a:xfrm rot="-9485298">
                  <a:off x="8879447" y="4186280"/>
                  <a:ext cx="1326092" cy="693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632" h="719306" extrusionOk="0">
                      <a:moveTo>
                        <a:pt x="1300087" y="302696"/>
                      </a:moveTo>
                      <a:lnTo>
                        <a:pt x="1218900" y="300005"/>
                      </a:lnTo>
                      <a:cubicBezTo>
                        <a:pt x="1169002" y="300860"/>
                        <a:pt x="1118672" y="304244"/>
                        <a:pt x="1068049" y="310266"/>
                      </a:cubicBezTo>
                      <a:cubicBezTo>
                        <a:pt x="764309" y="346397"/>
                        <a:pt x="493125" y="472353"/>
                        <a:pt x="277879" y="658422"/>
                      </a:cubicBezTo>
                      <a:lnTo>
                        <a:pt x="213920" y="719306"/>
                      </a:lnTo>
                      <a:lnTo>
                        <a:pt x="167620" y="566672"/>
                      </a:lnTo>
                      <a:lnTo>
                        <a:pt x="0" y="509174"/>
                      </a:lnTo>
                      <a:lnTo>
                        <a:pt x="81923" y="431198"/>
                      </a:lnTo>
                      <a:cubicBezTo>
                        <a:pt x="340897" y="207349"/>
                        <a:pt x="667170" y="55817"/>
                        <a:pt x="1032611" y="12346"/>
                      </a:cubicBezTo>
                      <a:cubicBezTo>
                        <a:pt x="1093517" y="5101"/>
                        <a:pt x="1154071" y="1029"/>
                        <a:pt x="1214105" y="0"/>
                      </a:cubicBezTo>
                      <a:lnTo>
                        <a:pt x="1295691" y="2704"/>
                      </a:lnTo>
                      <a:lnTo>
                        <a:pt x="1374632" y="156996"/>
                      </a:lnTo>
                      <a:lnTo>
                        <a:pt x="1300087" y="302696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8" name="Google Shape;418;g104eefb7b47_0_7"/>
                <p:cNvSpPr/>
                <p:nvPr/>
              </p:nvSpPr>
              <p:spPr>
                <a:xfrm rot="-5400000">
                  <a:off x="8588940" y="4273037"/>
                  <a:ext cx="368820" cy="31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190" h="329433" extrusionOk="0">
                      <a:moveTo>
                        <a:pt x="383190" y="150339"/>
                      </a:moveTo>
                      <a:lnTo>
                        <a:pt x="349500" y="200029"/>
                      </a:lnTo>
                      <a:cubicBezTo>
                        <a:pt x="327224" y="236154"/>
                        <a:pt x="306404" y="273432"/>
                        <a:pt x="287143" y="311805"/>
                      </a:cubicBezTo>
                      <a:lnTo>
                        <a:pt x="279380" y="329433"/>
                      </a:lnTo>
                      <a:lnTo>
                        <a:pt x="170760" y="204641"/>
                      </a:lnTo>
                      <a:lnTo>
                        <a:pt x="0" y="220269"/>
                      </a:lnTo>
                      <a:lnTo>
                        <a:pt x="19080" y="176937"/>
                      </a:lnTo>
                      <a:cubicBezTo>
                        <a:pt x="42253" y="130769"/>
                        <a:pt x="67301" y="85918"/>
                        <a:pt x="94101" y="42454"/>
                      </a:cubicBezTo>
                      <a:lnTo>
                        <a:pt x="122884" y="0"/>
                      </a:lnTo>
                      <a:lnTo>
                        <a:pt x="232985" y="123240"/>
                      </a:lnTo>
                      <a:lnTo>
                        <a:pt x="383190" y="150339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9" name="Google Shape;419;g104eefb7b47_0_7"/>
                <p:cNvSpPr/>
                <p:nvPr/>
              </p:nvSpPr>
              <p:spPr>
                <a:xfrm rot="-5400000">
                  <a:off x="9714565" y="1424207"/>
                  <a:ext cx="308629" cy="200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53" h="207926" extrusionOk="0">
                      <a:moveTo>
                        <a:pt x="320653" y="0"/>
                      </a:moveTo>
                      <a:lnTo>
                        <a:pt x="313591" y="62942"/>
                      </a:lnTo>
                      <a:lnTo>
                        <a:pt x="288828" y="177559"/>
                      </a:lnTo>
                      <a:lnTo>
                        <a:pt x="115329" y="207926"/>
                      </a:lnTo>
                      <a:lnTo>
                        <a:pt x="0" y="95522"/>
                      </a:lnTo>
                      <a:lnTo>
                        <a:pt x="17421" y="14889"/>
                      </a:lnTo>
                      <a:lnTo>
                        <a:pt x="19138" y="0"/>
                      </a:lnTo>
                      <a:lnTo>
                        <a:pt x="320653" y="0"/>
                      </a:lnTo>
                      <a:close/>
                    </a:path>
                  </a:pathLst>
                </a:custGeom>
                <a:solidFill>
                  <a:srgbClr val="0F77C7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" name="Google Shape;420;g104eefb7b47_0_7"/>
                <p:cNvSpPr/>
                <p:nvPr/>
              </p:nvSpPr>
              <p:spPr>
                <a:xfrm rot="-3132779">
                  <a:off x="6501284" y="2411042"/>
                  <a:ext cx="482945" cy="651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125" h="651270" extrusionOk="0">
                      <a:moveTo>
                        <a:pt x="279303" y="0"/>
                      </a:moveTo>
                      <a:lnTo>
                        <a:pt x="483125" y="289021"/>
                      </a:lnTo>
                      <a:cubicBezTo>
                        <a:pt x="441038" y="281338"/>
                        <a:pt x="409603" y="279907"/>
                        <a:pt x="367518" y="272224"/>
                      </a:cubicBezTo>
                      <a:lnTo>
                        <a:pt x="322895" y="650170"/>
                      </a:lnTo>
                      <a:lnTo>
                        <a:pt x="48133" y="651270"/>
                      </a:lnTo>
                      <a:lnTo>
                        <a:pt x="107080" y="228397"/>
                      </a:lnTo>
                      <a:cubicBezTo>
                        <a:pt x="71386" y="221885"/>
                        <a:pt x="35693" y="215373"/>
                        <a:pt x="0" y="208862"/>
                      </a:cubicBezTo>
                      <a:lnTo>
                        <a:pt x="279303" y="0"/>
                      </a:lnTo>
                      <a:close/>
                    </a:path>
                  </a:pathLst>
                </a:custGeom>
                <a:solidFill>
                  <a:srgbClr val="0F7ACB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" name="Google Shape;421;g104eefb7b47_0_7"/>
                <p:cNvSpPr/>
                <p:nvPr/>
              </p:nvSpPr>
              <p:spPr>
                <a:xfrm rot="-3132779">
                  <a:off x="7344500" y="3128342"/>
                  <a:ext cx="334538" cy="740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662" h="740540" extrusionOk="0">
                      <a:moveTo>
                        <a:pt x="334662" y="0"/>
                      </a:moveTo>
                      <a:lnTo>
                        <a:pt x="333732" y="7871"/>
                      </a:lnTo>
                      <a:cubicBezTo>
                        <a:pt x="334002" y="7875"/>
                        <a:pt x="334270" y="7878"/>
                        <a:pt x="334540" y="7882"/>
                      </a:cubicBezTo>
                      <a:lnTo>
                        <a:pt x="282906" y="732012"/>
                      </a:lnTo>
                      <a:lnTo>
                        <a:pt x="147183" y="663846"/>
                      </a:lnTo>
                      <a:lnTo>
                        <a:pt x="0" y="740540"/>
                      </a:lnTo>
                      <a:lnTo>
                        <a:pt x="50708" y="8921"/>
                      </a:lnTo>
                      <a:lnTo>
                        <a:pt x="51016" y="4472"/>
                      </a:lnTo>
                      <a:cubicBezTo>
                        <a:pt x="51120" y="4474"/>
                        <a:pt x="51224" y="4474"/>
                        <a:pt x="51328" y="4476"/>
                      </a:cubicBezTo>
                      <a:lnTo>
                        <a:pt x="51952" y="0"/>
                      </a:lnTo>
                      <a:lnTo>
                        <a:pt x="334662" y="0"/>
                      </a:lnTo>
                      <a:close/>
                    </a:path>
                  </a:pathLst>
                </a:custGeom>
                <a:solidFill>
                  <a:srgbClr val="0F7ACB"/>
                </a:solidFill>
                <a:ln>
                  <a:noFill/>
                </a:ln>
              </p:spPr>
              <p:txBody>
                <a:bodyPr spcFirstLastPara="1" wrap="square" lIns="182850" tIns="91400" rIns="182850" bIns="914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2" name="Google Shape;422;g104eefb7b47_0_7"/>
              <p:cNvGrpSpPr/>
              <p:nvPr/>
            </p:nvGrpSpPr>
            <p:grpSpPr>
              <a:xfrm>
                <a:off x="7764197" y="941944"/>
                <a:ext cx="3862001" cy="4157359"/>
                <a:chOff x="7764197" y="941944"/>
                <a:chExt cx="3862001" cy="4157359"/>
              </a:xfrm>
            </p:grpSpPr>
            <p:grpSp>
              <p:nvGrpSpPr>
                <p:cNvPr id="423" name="Google Shape;423;g104eefb7b47_0_7"/>
                <p:cNvGrpSpPr/>
                <p:nvPr/>
              </p:nvGrpSpPr>
              <p:grpSpPr>
                <a:xfrm>
                  <a:off x="8768277" y="941944"/>
                  <a:ext cx="1073250" cy="1073250"/>
                  <a:chOff x="7853361" y="1211783"/>
                  <a:chExt cx="1174620" cy="1174620"/>
                </a:xfrm>
              </p:grpSpPr>
              <p:grpSp>
                <p:nvGrpSpPr>
                  <p:cNvPr id="424" name="Google Shape;424;g104eefb7b47_0_7"/>
                  <p:cNvGrpSpPr/>
                  <p:nvPr/>
                </p:nvGrpSpPr>
                <p:grpSpPr>
                  <a:xfrm>
                    <a:off x="7853361" y="1211783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25" name="Google Shape;425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26" name="Google Shape;426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27" name="Google Shape;427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28" name="Google Shape;428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29" name="Google Shape;429;g104eefb7b47_0_7"/>
                  <p:cNvSpPr txBox="1"/>
                  <p:nvPr/>
                </p:nvSpPr>
                <p:spPr>
                  <a:xfrm>
                    <a:off x="7993875" y="1546445"/>
                    <a:ext cx="8934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DWG discussion</a:t>
                    </a:r>
                    <a:endParaRPr sz="24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30" name="Google Shape;430;g104eefb7b47_0_7"/>
                <p:cNvGrpSpPr/>
                <p:nvPr/>
              </p:nvGrpSpPr>
              <p:grpSpPr>
                <a:xfrm>
                  <a:off x="10030220" y="1291778"/>
                  <a:ext cx="1073250" cy="1073250"/>
                  <a:chOff x="9234496" y="1594660"/>
                  <a:chExt cx="1174620" cy="1174620"/>
                </a:xfrm>
              </p:grpSpPr>
              <p:grpSp>
                <p:nvGrpSpPr>
                  <p:cNvPr id="431" name="Google Shape;431;g104eefb7b47_0_7"/>
                  <p:cNvGrpSpPr/>
                  <p:nvPr/>
                </p:nvGrpSpPr>
                <p:grpSpPr>
                  <a:xfrm>
                    <a:off x="9234496" y="1594660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32" name="Google Shape;432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33" name="Google Shape;433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34" name="Google Shape;434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35" name="Google Shape;435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36" name="Google Shape;436;g104eefb7b47_0_7"/>
                  <p:cNvSpPr txBox="1"/>
                  <p:nvPr/>
                </p:nvSpPr>
                <p:spPr>
                  <a:xfrm>
                    <a:off x="9375010" y="1968099"/>
                    <a:ext cx="8934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82850" tIns="91400" rIns="18285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SWG formation</a:t>
                    </a:r>
                    <a:endParaRPr sz="24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37" name="Google Shape;437;g104eefb7b47_0_7"/>
                <p:cNvGrpSpPr/>
                <p:nvPr/>
              </p:nvGrpSpPr>
              <p:grpSpPr>
                <a:xfrm>
                  <a:off x="10552948" y="2430068"/>
                  <a:ext cx="1073250" cy="1073250"/>
                  <a:chOff x="9806597" y="2840461"/>
                  <a:chExt cx="1174620" cy="1174620"/>
                </a:xfrm>
              </p:grpSpPr>
              <p:grpSp>
                <p:nvGrpSpPr>
                  <p:cNvPr id="438" name="Google Shape;438;g104eefb7b47_0_7"/>
                  <p:cNvGrpSpPr/>
                  <p:nvPr/>
                </p:nvGrpSpPr>
                <p:grpSpPr>
                  <a:xfrm>
                    <a:off x="9806597" y="2840461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39" name="Google Shape;439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40" name="Google Shape;440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41" name="Google Shape;441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2" name="Google Shape;442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43" name="Google Shape;443;g104eefb7b47_0_7"/>
                  <p:cNvSpPr txBox="1"/>
                  <p:nvPr/>
                </p:nvSpPr>
                <p:spPr>
                  <a:xfrm>
                    <a:off x="9947111" y="3213901"/>
                    <a:ext cx="8934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Standards development</a:t>
                    </a:r>
                    <a:endParaRPr sz="2800"/>
                  </a:p>
                </p:txBody>
              </p:sp>
            </p:grpSp>
            <p:grpSp>
              <p:nvGrpSpPr>
                <p:cNvPr id="444" name="Google Shape;444;g104eefb7b47_0_7"/>
                <p:cNvGrpSpPr/>
                <p:nvPr/>
              </p:nvGrpSpPr>
              <p:grpSpPr>
                <a:xfrm>
                  <a:off x="10166130" y="3608643"/>
                  <a:ext cx="1073250" cy="1073250"/>
                  <a:chOff x="9383243" y="4130354"/>
                  <a:chExt cx="1174620" cy="1174620"/>
                </a:xfrm>
              </p:grpSpPr>
              <p:grpSp>
                <p:nvGrpSpPr>
                  <p:cNvPr id="445" name="Google Shape;445;g104eefb7b47_0_7"/>
                  <p:cNvGrpSpPr/>
                  <p:nvPr/>
                </p:nvGrpSpPr>
                <p:grpSpPr>
                  <a:xfrm>
                    <a:off x="9383243" y="4130354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46" name="Google Shape;446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47" name="Google Shape;447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48" name="Google Shape;448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9" name="Google Shape;449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50" name="Google Shape;450;g104eefb7b47_0_7"/>
                  <p:cNvSpPr txBox="1"/>
                  <p:nvPr/>
                </p:nvSpPr>
                <p:spPr>
                  <a:xfrm>
                    <a:off x="9523757" y="4503792"/>
                    <a:ext cx="8934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DWG/SWG Presentation</a:t>
                    </a:r>
                    <a:endParaRPr sz="2800"/>
                  </a:p>
                </p:txBody>
              </p:sp>
            </p:grpSp>
            <p:grpSp>
              <p:nvGrpSpPr>
                <p:cNvPr id="451" name="Google Shape;451;g104eefb7b47_0_7"/>
                <p:cNvGrpSpPr/>
                <p:nvPr/>
              </p:nvGrpSpPr>
              <p:grpSpPr>
                <a:xfrm>
                  <a:off x="8990065" y="4026052"/>
                  <a:ext cx="1073250" cy="1073250"/>
                  <a:chOff x="8096097" y="4587187"/>
                  <a:chExt cx="1174620" cy="1174620"/>
                </a:xfrm>
              </p:grpSpPr>
              <p:grpSp>
                <p:nvGrpSpPr>
                  <p:cNvPr id="452" name="Google Shape;452;g104eefb7b47_0_7"/>
                  <p:cNvGrpSpPr/>
                  <p:nvPr/>
                </p:nvGrpSpPr>
                <p:grpSpPr>
                  <a:xfrm>
                    <a:off x="8096097" y="4587187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53" name="Google Shape;453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54" name="Google Shape;454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55" name="Google Shape;455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56" name="Google Shape;456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57" name="Google Shape;457;g104eefb7b47_0_7"/>
                  <p:cNvSpPr txBox="1"/>
                  <p:nvPr/>
                </p:nvSpPr>
                <p:spPr>
                  <a:xfrm>
                    <a:off x="8202181" y="4960627"/>
                    <a:ext cx="962400" cy="39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2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Formulation of enhancements</a:t>
                    </a:r>
                    <a:endParaRPr sz="2600"/>
                  </a:p>
                </p:txBody>
              </p:sp>
            </p:grpSp>
            <p:grpSp>
              <p:nvGrpSpPr>
                <p:cNvPr id="458" name="Google Shape;458;g104eefb7b47_0_7"/>
                <p:cNvGrpSpPr/>
                <p:nvPr/>
              </p:nvGrpSpPr>
              <p:grpSpPr>
                <a:xfrm>
                  <a:off x="7764197" y="3585435"/>
                  <a:ext cx="1073250" cy="1073250"/>
                  <a:chOff x="6754444" y="4104954"/>
                  <a:chExt cx="1174620" cy="1174620"/>
                </a:xfrm>
              </p:grpSpPr>
              <p:grpSp>
                <p:nvGrpSpPr>
                  <p:cNvPr id="459" name="Google Shape;459;g104eefb7b47_0_7"/>
                  <p:cNvGrpSpPr/>
                  <p:nvPr/>
                </p:nvGrpSpPr>
                <p:grpSpPr>
                  <a:xfrm>
                    <a:off x="6754444" y="4104954"/>
                    <a:ext cx="1174620" cy="1174620"/>
                    <a:chOff x="7848187" y="1854368"/>
                    <a:chExt cx="1210200" cy="1210200"/>
                  </a:xfrm>
                </p:grpSpPr>
                <p:sp>
                  <p:nvSpPr>
                    <p:cNvPr id="460" name="Google Shape;460;g104eefb7b47_0_7"/>
                    <p:cNvSpPr/>
                    <p:nvPr/>
                  </p:nvSpPr>
                  <p:spPr>
                    <a:xfrm>
                      <a:off x="7848187" y="1854368"/>
                      <a:ext cx="1210200" cy="1210200"/>
                    </a:xfrm>
                    <a:prstGeom prst="ellipse">
                      <a:avLst/>
                    </a:prstGeom>
                    <a:solidFill>
                      <a:srgbClr val="F2F2F2"/>
                    </a:solidFill>
                    <a:ln>
                      <a:noFill/>
                    </a:ln>
                    <a:effectLst>
                      <a:outerShdw blurRad="63500" sx="102000" sy="102000" algn="ctr" rotWithShape="0">
                        <a:srgbClr val="000000">
                          <a:alpha val="14900"/>
                        </a:srgbClr>
                      </a:outerShdw>
                    </a:effectLst>
                  </p:spPr>
                  <p:txBody>
                    <a:bodyPr spcFirstLastPara="1" wrap="square" lIns="182850" tIns="91400" rIns="182850" bIns="91400" anchor="ctr" anchorCtr="0">
                      <a:no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grpSp>
                  <p:nvGrpSpPr>
                    <p:cNvPr id="461" name="Google Shape;461;g104eefb7b47_0_7"/>
                    <p:cNvGrpSpPr/>
                    <p:nvPr/>
                  </p:nvGrpSpPr>
                  <p:grpSpPr>
                    <a:xfrm>
                      <a:off x="7919007" y="1925188"/>
                      <a:ext cx="1068600" cy="1068600"/>
                      <a:chOff x="7919007" y="1925188"/>
                      <a:chExt cx="1068600" cy="1068600"/>
                    </a:xfrm>
                  </p:grpSpPr>
                  <p:sp>
                    <p:nvSpPr>
                      <p:cNvPr id="462" name="Google Shape;462;g104eefb7b47_0_7"/>
                      <p:cNvSpPr/>
                      <p:nvPr/>
                    </p:nvSpPr>
                    <p:spPr>
                      <a:xfrm>
                        <a:off x="7919007" y="1925188"/>
                        <a:ext cx="1068600" cy="1068600"/>
                      </a:xfrm>
                      <a:prstGeom prst="ellipse">
                        <a:avLst/>
                      </a:prstGeom>
                      <a:gradFill>
                        <a:gsLst>
                          <a:gs pos="0">
                            <a:srgbClr val="1186DD"/>
                          </a:gs>
                          <a:gs pos="6000">
                            <a:srgbClr val="1186DD"/>
                          </a:gs>
                          <a:gs pos="77000">
                            <a:srgbClr val="0E71BE"/>
                          </a:gs>
                          <a:gs pos="100000">
                            <a:srgbClr val="0E71BE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63" name="Google Shape;463;g104eefb7b47_0_7"/>
                      <p:cNvSpPr/>
                      <p:nvPr/>
                    </p:nvSpPr>
                    <p:spPr>
                      <a:xfrm rot="684393">
                        <a:off x="7997296" y="1976214"/>
                        <a:ext cx="213206" cy="45962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733315" h="1580881" extrusionOk="0">
                            <a:moveTo>
                              <a:pt x="128392" y="976666"/>
                            </a:moveTo>
                            <a:lnTo>
                              <a:pt x="194510" y="1035401"/>
                            </a:lnTo>
                            <a:cubicBezTo>
                              <a:pt x="130933" y="1190883"/>
                              <a:pt x="103823" y="1351609"/>
                              <a:pt x="123357" y="1503362"/>
                            </a:cubicBezTo>
                            <a:cubicBezTo>
                              <a:pt x="107585" y="1516257"/>
                              <a:pt x="93169" y="1530598"/>
                              <a:pt x="79181" y="1545373"/>
                            </a:cubicBezTo>
                            <a:cubicBezTo>
                              <a:pt x="72157" y="1490118"/>
                              <a:pt x="68766" y="1433777"/>
                              <a:pt x="68766" y="1376616"/>
                            </a:cubicBezTo>
                            <a:cubicBezTo>
                              <a:pt x="68766" y="1237233"/>
                              <a:pt x="88927" y="1102728"/>
                              <a:pt x="128392" y="976666"/>
                            </a:cubicBezTo>
                            <a:close/>
                            <a:moveTo>
                              <a:pt x="40339" y="898446"/>
                            </a:moveTo>
                            <a:lnTo>
                              <a:pt x="112261" y="962337"/>
                            </a:lnTo>
                            <a:cubicBezTo>
                              <a:pt x="74160" y="1085932"/>
                              <a:pt x="54864" y="1217624"/>
                              <a:pt x="54864" y="1353984"/>
                            </a:cubicBezTo>
                            <a:cubicBezTo>
                              <a:pt x="54864" y="1422462"/>
                              <a:pt x="59730" y="1489763"/>
                              <a:pt x="70452" y="1555322"/>
                            </a:cubicBezTo>
                            <a:lnTo>
                              <a:pt x="48026" y="1580881"/>
                            </a:lnTo>
                            <a:cubicBezTo>
                              <a:pt x="16027" y="1467032"/>
                              <a:pt x="0" y="1346634"/>
                              <a:pt x="0" y="1222359"/>
                            </a:cubicBezTo>
                            <a:cubicBezTo>
                              <a:pt x="0" y="1110509"/>
                              <a:pt x="12983" y="1001800"/>
                              <a:pt x="40339" y="898446"/>
                            </a:cubicBezTo>
                            <a:close/>
                            <a:moveTo>
                              <a:pt x="565206" y="309979"/>
                            </a:moveTo>
                            <a:cubicBezTo>
                              <a:pt x="532308" y="396964"/>
                              <a:pt x="509586" y="487147"/>
                              <a:pt x="497646" y="578891"/>
                            </a:cubicBezTo>
                            <a:cubicBezTo>
                              <a:pt x="381256" y="698368"/>
                              <a:pt x="285786" y="834500"/>
                              <a:pt x="221042" y="977066"/>
                            </a:cubicBezTo>
                            <a:lnTo>
                              <a:pt x="157974" y="885874"/>
                            </a:lnTo>
                            <a:cubicBezTo>
                              <a:pt x="241570" y="657653"/>
                              <a:pt x="383796" y="459489"/>
                              <a:pt x="565206" y="309979"/>
                            </a:cubicBezTo>
                            <a:close/>
                            <a:moveTo>
                              <a:pt x="733315" y="0"/>
                            </a:moveTo>
                            <a:cubicBezTo>
                              <a:pt x="671780" y="81098"/>
                              <a:pt x="622531" y="168839"/>
                              <a:pt x="585497" y="260862"/>
                            </a:cubicBezTo>
                            <a:cubicBezTo>
                              <a:pt x="387377" y="413083"/>
                              <a:pt x="232415" y="621808"/>
                              <a:pt x="143014" y="864243"/>
                            </a:cubicBezTo>
                            <a:lnTo>
                              <a:pt x="77467" y="769467"/>
                            </a:lnTo>
                            <a:cubicBezTo>
                              <a:pt x="189121" y="432012"/>
                              <a:pt x="427470" y="156161"/>
                              <a:pt x="733315" y="0"/>
                            </a:cubicBez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FFFFFF">
                              <a:alpha val="74901"/>
                            </a:srgbClr>
                          </a:gs>
                          <a:gs pos="100000">
                            <a:srgbClr val="FFFFFF">
                              <a:alpha val="0"/>
                            </a:srgbClr>
                          </a:gs>
                        </a:gsLst>
                        <a:lin ang="3600008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182850" tIns="91400" rIns="182850" bIns="914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2400"/>
                          <a:buFont typeface="Arial"/>
                          <a:buNone/>
                        </a:pPr>
                        <a:endParaRPr sz="2400" b="0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64" name="Google Shape;464;g104eefb7b47_0_7"/>
                  <p:cNvSpPr txBox="1"/>
                  <p:nvPr/>
                </p:nvSpPr>
                <p:spPr>
                  <a:xfrm>
                    <a:off x="6860528" y="4478394"/>
                    <a:ext cx="962400" cy="42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0" tIns="91400" rIns="0" bIns="91400" anchor="ctr" anchorCtr="0">
                    <a:sp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2400" b="1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Interest gathering</a:t>
                    </a:r>
                    <a:endParaRPr sz="2800"/>
                  </a:p>
                </p:txBody>
              </p:sp>
            </p:grpSp>
          </p:grpSp>
        </p:grp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C1C74122-2A33-B544-BDF6-631525C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OGC Innovation Continuum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66C2-286D-594A-8D4B-1C16E7A20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initiatives</a:t>
            </a:r>
          </a:p>
        </p:txBody>
      </p:sp>
      <p:pic>
        <p:nvPicPr>
          <p:cNvPr id="1026" name="Picture 2" descr="initiativeTypes">
            <a:extLst>
              <a:ext uri="{FF2B5EF4-FFF2-40B4-BE49-F238E27FC236}">
                <a16:creationId xmlns:a16="http://schemas.microsoft.com/office/drawing/2014/main" id="{6663A2F7-4E98-FE43-8468-C3C68A44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803" y="3925230"/>
            <a:ext cx="20062393" cy="809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1331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an OGC Interoperability Experiment</a:t>
            </a:r>
            <a:endParaRPr dirty="0"/>
          </a:p>
        </p:txBody>
      </p:sp>
      <p:sp>
        <p:nvSpPr>
          <p:cNvPr id="297" name="Slide bullet text"/>
          <p:cNvSpPr txBox="1">
            <a:spLocks noGrp="1"/>
          </p:cNvSpPr>
          <p:nvPr>
            <p:ph type="body" idx="1"/>
          </p:nvPr>
        </p:nvSpPr>
        <p:spPr>
          <a:xfrm>
            <a:off x="1206500" y="2720898"/>
            <a:ext cx="21971000" cy="978361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Applied research initiative led by OGC members and supported by OGC staff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Non-member participation is allowed (usually as observers, more full participation is permitted in this IE)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All participation is in-kind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Topics are focused with the objective of solving interoperability issues of interest to the member leadership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Normally run 6 – 12 months</a:t>
            </a:r>
          </a:p>
          <a:p>
            <a:pPr>
              <a:lnSpc>
                <a:spcPct val="100000"/>
              </a:lnSpc>
              <a:spcBef>
                <a:spcPts val="900"/>
              </a:spcBef>
            </a:pPr>
            <a:r>
              <a:rPr lang="en-US" sz="6000" dirty="0"/>
              <a:t>Results documented in Engineering Report(s) or other OGC documents and generally used to define new Standardization work</a:t>
            </a:r>
            <a:endParaRPr sz="6000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Close-up of a hot-air balloon viewed from below" descr="Close-up of a hot-air balloon viewed from below"/>
          <p:cNvPicPr>
            <a:picLocks noGrp="1" noChangeAspect="1"/>
          </p:cNvPicPr>
          <p:nvPr>
            <p:ph type="pic" idx="2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92000" y="1270000"/>
            <a:ext cx="10922000" cy="11182350"/>
          </a:xfrm>
          <a:prstGeom prst="rect">
            <a:avLst/>
          </a:prstGeom>
        </p:spPr>
      </p:pic>
      <p:sp>
        <p:nvSpPr>
          <p:cNvPr id="276" name="Section Title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154010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Who</a:t>
            </a:r>
            <a:endParaRPr dirty="0"/>
          </a:p>
        </p:txBody>
      </p:sp>
      <p:sp>
        <p:nvSpPr>
          <p:cNvPr id="277" name="Paragraph Text Here"/>
          <p:cNvSpPr txBox="1">
            <a:spLocks noGrp="1"/>
          </p:cNvSpPr>
          <p:nvPr>
            <p:ph type="body" sz="quarter" idx="1"/>
          </p:nvPr>
        </p:nvSpPr>
        <p:spPr>
          <a:xfrm>
            <a:off x="1206500" y="2810107"/>
            <a:ext cx="9779000" cy="9635893"/>
          </a:xfrm>
          <a:prstGeom prst="rect">
            <a:avLst/>
          </a:prstGeom>
        </p:spPr>
        <p:txBody>
          <a:bodyPr/>
          <a:lstStyle/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Initiative lead (OGC Member) - </a:t>
            </a:r>
            <a:r>
              <a:rPr lang="en-US" dirty="0" err="1"/>
              <a:t>Mickaël</a:t>
            </a:r>
            <a:r>
              <a:rPr lang="en-US" dirty="0"/>
              <a:t> </a:t>
            </a:r>
            <a:r>
              <a:rPr lang="en-US" dirty="0" err="1"/>
              <a:t>Beaufils</a:t>
            </a:r>
            <a:r>
              <a:rPr lang="en-US" dirty="0"/>
              <a:t> (BRGM, </a:t>
            </a:r>
            <a:r>
              <a:rPr lang="en-US" dirty="0" err="1"/>
              <a:t>MINnD</a:t>
            </a:r>
            <a:r>
              <a:rPr lang="en-US" dirty="0"/>
              <a:t>, TC 222)</a:t>
            </a:r>
          </a:p>
          <a:p>
            <a:pPr marL="685800" indent="-685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/>
              <a:t>OGC Staff lead - </a:t>
            </a:r>
            <a:r>
              <a:rPr lang="en-US" dirty="0"/>
              <a:t>Scott Simmons</a:t>
            </a:r>
            <a:endParaRPr lang="en-US" b="0" dirty="0"/>
          </a:p>
          <a:p>
            <a:pPr lvl="2" indent="0">
              <a:spcBef>
                <a:spcPts val="600"/>
              </a:spcBef>
            </a:pPr>
            <a:endParaRPr dirty="0"/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064" y="12813686"/>
            <a:ext cx="292736" cy="37528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229</Words>
  <Application>Microsoft Macintosh PowerPoint</Application>
  <PresentationFormat>Custom</PresentationFormat>
  <Paragraphs>49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Helvetica Neue</vt:lpstr>
      <vt:lpstr>Helvetica Neue Medium</vt:lpstr>
      <vt:lpstr>Mont Book</vt:lpstr>
      <vt:lpstr>Mont SemiBold</vt:lpstr>
      <vt:lpstr>30_BasicColor</vt:lpstr>
      <vt:lpstr>OGC Geotech Interoperability Experiment</vt:lpstr>
      <vt:lpstr>Agenda</vt:lpstr>
      <vt:lpstr>PowerPoint Presentation</vt:lpstr>
      <vt:lpstr>PowerPoint Presentation</vt:lpstr>
      <vt:lpstr>Interoperability Experiments</vt:lpstr>
      <vt:lpstr>OGC Innovation Continuum</vt:lpstr>
      <vt:lpstr>Innovation initiatives</vt:lpstr>
      <vt:lpstr>What is an OGC Interoperability Experiment</vt:lpstr>
      <vt:lpstr>Who</vt:lpstr>
      <vt:lpstr>Introductions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Scott Simmons</cp:lastModifiedBy>
  <cp:revision>15</cp:revision>
  <dcterms:modified xsi:type="dcterms:W3CDTF">2022-02-22T12:26:27Z</dcterms:modified>
</cp:coreProperties>
</file>